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64" r:id="rId4"/>
    <p:sldId id="265" r:id="rId5"/>
    <p:sldId id="259" r:id="rId6"/>
    <p:sldId id="260" r:id="rId7"/>
    <p:sldId id="261" r:id="rId8"/>
    <p:sldId id="262" r:id="rId9"/>
    <p:sldId id="266" r:id="rId10"/>
  </p:sldIdLst>
  <p:sldSz cx="9144000" cy="6858000" type="screen4x3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slide" Target="../slides/slide4.xml"/><Relationship Id="rId1" Type="http://schemas.openxmlformats.org/officeDocument/2006/relationships/image" Target="../media/image2.jpg"/><Relationship Id="rId6" Type="http://schemas.openxmlformats.org/officeDocument/2006/relationships/slide" Target="../slides/slide6.xml"/><Relationship Id="rId5" Type="http://schemas.openxmlformats.org/officeDocument/2006/relationships/image" Target="../media/image4.jpg"/><Relationship Id="rId4" Type="http://schemas.openxmlformats.org/officeDocument/2006/relationships/slide" Target="../slides/slide5.xm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image" Target="../media/image2.jp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624BE8-AE3E-428D-8431-E3E7109CCC3C}" type="doc">
      <dgm:prSet loTypeId="urn:microsoft.com/office/officeart/2005/8/layout/arrow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R"/>
        </a:p>
      </dgm:t>
    </dgm:pt>
    <dgm:pt modelId="{E76C022F-8122-4278-BEA7-8E87FEF38295}">
      <dgm:prSet phldrT="[Texto]" custT="1"/>
      <dgm:spPr/>
      <dgm:t>
        <a:bodyPr/>
        <a:lstStyle/>
        <a:p>
          <a:pPr algn="ctr"/>
          <a:r>
            <a:rPr lang="es-E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 de Asistencia Técnica de FECOOPSE R.L.</a:t>
          </a:r>
          <a:endParaRPr lang="es-CR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74707E-A4F8-42CE-86F4-22B748BADD44}" type="parTrans" cxnId="{1FCEAEA5-8519-4A0A-9FE8-FF142D6D86BE}">
      <dgm:prSet/>
      <dgm:spPr/>
      <dgm:t>
        <a:bodyPr/>
        <a:lstStyle/>
        <a:p>
          <a:endParaRPr lang="es-CR"/>
        </a:p>
      </dgm:t>
    </dgm:pt>
    <dgm:pt modelId="{BB5FF552-B8F5-40E4-98EA-408B6A632D03}" type="sibTrans" cxnId="{1FCEAEA5-8519-4A0A-9FE8-FF142D6D86BE}">
      <dgm:prSet/>
      <dgm:spPr/>
      <dgm:t>
        <a:bodyPr/>
        <a:lstStyle/>
        <a:p>
          <a:endParaRPr lang="es-CR"/>
        </a:p>
      </dgm:t>
    </dgm:pt>
    <dgm:pt modelId="{5B23C47D-3567-4975-B374-17B5920B7C16}">
      <dgm:prSet phldrT="[Texto]" custT="1"/>
      <dgm:spPr/>
      <dgm:t>
        <a:bodyPr/>
        <a:lstStyle/>
        <a:p>
          <a:pPr algn="ctr"/>
          <a:r>
            <a:rPr lang="es-E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Brindar un espacio técnico a Oficiales de Riesgo y miembros de los Comités de Riesgo de las </a:t>
          </a:r>
          <a:r>
            <a:rPr lang="es-ES" sz="2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CAC’s</a:t>
          </a:r>
          <a:r>
            <a:rPr lang="es-E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supervisadas por la SUGEF para compartir avances y conocimientos</a:t>
          </a:r>
          <a:endParaRPr lang="es-CR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2250F0-DE24-4D40-86BF-02BDD8B78F39}" type="parTrans" cxnId="{97B43B91-8689-4E38-B660-AFFB759CBBF2}">
      <dgm:prSet/>
      <dgm:spPr/>
      <dgm:t>
        <a:bodyPr/>
        <a:lstStyle/>
        <a:p>
          <a:endParaRPr lang="es-CR"/>
        </a:p>
      </dgm:t>
    </dgm:pt>
    <dgm:pt modelId="{B3B3E74A-3EB8-4242-A620-F00B6CFA4FED}" type="sibTrans" cxnId="{97B43B91-8689-4E38-B660-AFFB759CBBF2}">
      <dgm:prSet/>
      <dgm:spPr/>
      <dgm:t>
        <a:bodyPr/>
        <a:lstStyle/>
        <a:p>
          <a:endParaRPr lang="es-CR"/>
        </a:p>
      </dgm:t>
    </dgm:pt>
    <dgm:pt modelId="{3F625A5A-ADB0-4F28-BEA4-179499C778F2}" type="pres">
      <dgm:prSet presAssocID="{50624BE8-AE3E-428D-8431-E3E7109CCC3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s-CR"/>
        </a:p>
      </dgm:t>
    </dgm:pt>
    <dgm:pt modelId="{5C887E13-9684-48EF-9B56-524042323E25}" type="pres">
      <dgm:prSet presAssocID="{E76C022F-8122-4278-BEA7-8E87FEF38295}" presName="upArrow" presStyleLbl="node1" presStyleIdx="0" presStyleCnt="2"/>
      <dgm:spPr/>
    </dgm:pt>
    <dgm:pt modelId="{7DF9F90C-C2EF-46C3-B046-91094D9751DC}" type="pres">
      <dgm:prSet presAssocID="{E76C022F-8122-4278-BEA7-8E87FEF38295}" presName="upArrowText" presStyleLbl="revTx" presStyleIdx="0" presStyleCnt="2" custScaleY="41845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537D7A13-05C9-4670-B58F-BB75DDB093E7}" type="pres">
      <dgm:prSet presAssocID="{5B23C47D-3567-4975-B374-17B5920B7C16}" presName="downArrow" presStyleLbl="node1" presStyleIdx="1" presStyleCnt="2" custScaleX="117910"/>
      <dgm:spPr/>
    </dgm:pt>
    <dgm:pt modelId="{66E7C0FA-602D-4F56-9FB1-7D628765E51E}" type="pres">
      <dgm:prSet presAssocID="{5B23C47D-3567-4975-B374-17B5920B7C16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D59A0838-E726-4DC1-968E-2E28B2EFCC05}" type="presOf" srcId="{E76C022F-8122-4278-BEA7-8E87FEF38295}" destId="{7DF9F90C-C2EF-46C3-B046-91094D9751DC}" srcOrd="0" destOrd="0" presId="urn:microsoft.com/office/officeart/2005/8/layout/arrow4"/>
    <dgm:cxn modelId="{6C184A74-D62B-4290-BF40-5EB55FA76320}" type="presOf" srcId="{50624BE8-AE3E-428D-8431-E3E7109CCC3C}" destId="{3F625A5A-ADB0-4F28-BEA4-179499C778F2}" srcOrd="0" destOrd="0" presId="urn:microsoft.com/office/officeart/2005/8/layout/arrow4"/>
    <dgm:cxn modelId="{1FCEAEA5-8519-4A0A-9FE8-FF142D6D86BE}" srcId="{50624BE8-AE3E-428D-8431-E3E7109CCC3C}" destId="{E76C022F-8122-4278-BEA7-8E87FEF38295}" srcOrd="0" destOrd="0" parTransId="{5374707E-A4F8-42CE-86F4-22B748BADD44}" sibTransId="{BB5FF552-B8F5-40E4-98EA-408B6A632D03}"/>
    <dgm:cxn modelId="{97B43B91-8689-4E38-B660-AFFB759CBBF2}" srcId="{50624BE8-AE3E-428D-8431-E3E7109CCC3C}" destId="{5B23C47D-3567-4975-B374-17B5920B7C16}" srcOrd="1" destOrd="0" parTransId="{BB2250F0-DE24-4D40-86BF-02BDD8B78F39}" sibTransId="{B3B3E74A-3EB8-4242-A620-F00B6CFA4FED}"/>
    <dgm:cxn modelId="{EBED01C4-E8EB-4B0D-8426-1C652900B9B7}" type="presOf" srcId="{5B23C47D-3567-4975-B374-17B5920B7C16}" destId="{66E7C0FA-602D-4F56-9FB1-7D628765E51E}" srcOrd="0" destOrd="0" presId="urn:microsoft.com/office/officeart/2005/8/layout/arrow4"/>
    <dgm:cxn modelId="{F373A97D-E7E9-445E-A581-D0EC2E173DF2}" type="presParOf" srcId="{3F625A5A-ADB0-4F28-BEA4-179499C778F2}" destId="{5C887E13-9684-48EF-9B56-524042323E25}" srcOrd="0" destOrd="0" presId="urn:microsoft.com/office/officeart/2005/8/layout/arrow4"/>
    <dgm:cxn modelId="{F1C763D7-83BC-45C2-89AA-9228AD693408}" type="presParOf" srcId="{3F625A5A-ADB0-4F28-BEA4-179499C778F2}" destId="{7DF9F90C-C2EF-46C3-B046-91094D9751DC}" srcOrd="1" destOrd="0" presId="urn:microsoft.com/office/officeart/2005/8/layout/arrow4"/>
    <dgm:cxn modelId="{5335B21F-CA8D-4306-B341-73527F363290}" type="presParOf" srcId="{3F625A5A-ADB0-4F28-BEA4-179499C778F2}" destId="{537D7A13-05C9-4670-B58F-BB75DDB093E7}" srcOrd="2" destOrd="0" presId="urn:microsoft.com/office/officeart/2005/8/layout/arrow4"/>
    <dgm:cxn modelId="{311E4C59-8E05-4697-9289-EAB22C1FEB83}" type="presParOf" srcId="{3F625A5A-ADB0-4F28-BEA4-179499C778F2}" destId="{66E7C0FA-602D-4F56-9FB1-7D628765E51E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78AF18-5248-4323-A761-855C674944F5}" type="doc">
      <dgm:prSet loTypeId="urn:microsoft.com/office/officeart/2005/8/layout/vList3" loCatId="picture" qsTypeId="urn:microsoft.com/office/officeart/2005/8/quickstyle/simple1" qsCatId="simple" csTypeId="urn:microsoft.com/office/officeart/2005/8/colors/colorful2" csCatId="colorful" phldr="1"/>
      <dgm:spPr/>
    </dgm:pt>
    <dgm:pt modelId="{E1A141E4-EC8B-42AE-BB7F-EED683B06163}">
      <dgm:prSet phldrT="[Texto]"/>
      <dgm:spPr/>
      <dgm:t>
        <a:bodyPr/>
        <a:lstStyle/>
        <a:p>
          <a:r>
            <a:rPr lang="es-C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¿Donde estamos las cooperativas del CIR en Gestión Integral de Riesgos?</a:t>
          </a:r>
          <a:endParaRPr lang="es-CR" dirty="0"/>
        </a:p>
      </dgm:t>
    </dgm:pt>
    <dgm:pt modelId="{4E1BDC60-AD7D-49B4-99D3-B1F14CB800AC}" type="parTrans" cxnId="{0D016381-AA74-4812-8CD1-66C23F984F0B}">
      <dgm:prSet/>
      <dgm:spPr/>
      <dgm:t>
        <a:bodyPr/>
        <a:lstStyle/>
        <a:p>
          <a:endParaRPr lang="es-CR"/>
        </a:p>
      </dgm:t>
    </dgm:pt>
    <dgm:pt modelId="{167DE768-ED5F-4F1C-BEBE-DFB8A816C81C}" type="sibTrans" cxnId="{0D016381-AA74-4812-8CD1-66C23F984F0B}">
      <dgm:prSet/>
      <dgm:spPr/>
      <dgm:t>
        <a:bodyPr/>
        <a:lstStyle/>
        <a:p>
          <a:endParaRPr lang="es-CR"/>
        </a:p>
      </dgm:t>
    </dgm:pt>
    <dgm:pt modelId="{6635C0B4-FCCC-4D0C-A0C6-86B36CF59677}">
      <dgm:prSet phldrT="[Texto]"/>
      <dgm:spPr/>
      <dgm:t>
        <a:bodyPr/>
        <a:lstStyle/>
        <a:p>
          <a:r>
            <a:rPr lang="es-C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 Cuales son los grandes retos…. ?</a:t>
          </a:r>
          <a:endParaRPr lang="es-C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CC2056-7C32-45DC-8FEE-E97F9001D237}" type="parTrans" cxnId="{1B5B0D18-5A84-49CD-A3B4-515D113B91E2}">
      <dgm:prSet/>
      <dgm:spPr/>
      <dgm:t>
        <a:bodyPr/>
        <a:lstStyle/>
        <a:p>
          <a:endParaRPr lang="es-CR"/>
        </a:p>
      </dgm:t>
    </dgm:pt>
    <dgm:pt modelId="{A60B4E20-DA13-4C39-890C-574C6ED70ED3}" type="sibTrans" cxnId="{1B5B0D18-5A84-49CD-A3B4-515D113B91E2}">
      <dgm:prSet/>
      <dgm:spPr/>
      <dgm:t>
        <a:bodyPr/>
        <a:lstStyle/>
        <a:p>
          <a:endParaRPr lang="es-CR"/>
        </a:p>
      </dgm:t>
    </dgm:pt>
    <dgm:pt modelId="{14B4D29D-70C2-4EB5-B920-F11CABABBFC4}">
      <dgm:prSet phldrT="[Texto]"/>
      <dgm:spPr/>
      <dgm:t>
        <a:bodyPr/>
        <a:lstStyle/>
        <a:p>
          <a:r>
            <a:rPr lang="es-C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¿En que necesitamos avanzar?</a:t>
          </a:r>
          <a:endParaRPr lang="es-C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9A456C-F021-4798-9289-77A1601B9D8C}" type="parTrans" cxnId="{6E500CD1-28AE-4FA9-97B9-9EA447A1EEBC}">
      <dgm:prSet/>
      <dgm:spPr/>
      <dgm:t>
        <a:bodyPr/>
        <a:lstStyle/>
        <a:p>
          <a:endParaRPr lang="es-CR"/>
        </a:p>
      </dgm:t>
    </dgm:pt>
    <dgm:pt modelId="{861D75FC-9247-4655-8194-A11B406AB191}" type="sibTrans" cxnId="{6E500CD1-28AE-4FA9-97B9-9EA447A1EEBC}">
      <dgm:prSet/>
      <dgm:spPr/>
      <dgm:t>
        <a:bodyPr/>
        <a:lstStyle/>
        <a:p>
          <a:endParaRPr lang="es-CR"/>
        </a:p>
      </dgm:t>
    </dgm:pt>
    <dgm:pt modelId="{51203E13-C898-4AAE-A212-47FDF6B80F18}">
      <dgm:prSet phldrT="[Texto]"/>
      <dgm:spPr/>
      <dgm:t>
        <a:bodyPr/>
        <a:lstStyle/>
        <a:p>
          <a:r>
            <a:rPr lang="es-C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 de trabajo del CIR para el año 2013</a:t>
          </a:r>
          <a:endParaRPr lang="es-C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5A72B3-5A17-4521-9ACD-187C9D2F538F}" type="sibTrans" cxnId="{C43E18C2-EE3F-4C6E-8A5D-75FB58462A1A}">
      <dgm:prSet/>
      <dgm:spPr/>
      <dgm:t>
        <a:bodyPr/>
        <a:lstStyle/>
        <a:p>
          <a:endParaRPr lang="es-CR"/>
        </a:p>
      </dgm:t>
    </dgm:pt>
    <dgm:pt modelId="{87F0B555-2878-4A70-8FF7-5BE58C0CDE8B}" type="parTrans" cxnId="{C43E18C2-EE3F-4C6E-8A5D-75FB58462A1A}">
      <dgm:prSet/>
      <dgm:spPr/>
      <dgm:t>
        <a:bodyPr/>
        <a:lstStyle/>
        <a:p>
          <a:endParaRPr lang="es-CR"/>
        </a:p>
      </dgm:t>
    </dgm:pt>
    <dgm:pt modelId="{240A07C1-094C-4C83-8E05-CC8C3DDDCD9E}" type="pres">
      <dgm:prSet presAssocID="{0178AF18-5248-4323-A761-855C674944F5}" presName="linearFlow" presStyleCnt="0">
        <dgm:presLayoutVars>
          <dgm:dir/>
          <dgm:resizeHandles val="exact"/>
        </dgm:presLayoutVars>
      </dgm:prSet>
      <dgm:spPr/>
    </dgm:pt>
    <dgm:pt modelId="{75BF2452-FDA2-4EA7-849E-67A33C6562F3}" type="pres">
      <dgm:prSet presAssocID="{E1A141E4-EC8B-42AE-BB7F-EED683B06163}" presName="composite" presStyleCnt="0"/>
      <dgm:spPr/>
    </dgm:pt>
    <dgm:pt modelId="{9589FD0B-E9ED-4FD5-A2C8-203BBEF4A9C6}" type="pres">
      <dgm:prSet presAssocID="{E1A141E4-EC8B-42AE-BB7F-EED683B06163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2166076-F26A-4521-9849-A45709B06797}" type="pres">
      <dgm:prSet presAssocID="{E1A141E4-EC8B-42AE-BB7F-EED683B0616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E19B5BE-FBB7-4185-AE9B-9B36D9B4A59F}" type="pres">
      <dgm:prSet presAssocID="{167DE768-ED5F-4F1C-BEBE-DFB8A816C81C}" presName="spacing" presStyleCnt="0"/>
      <dgm:spPr/>
    </dgm:pt>
    <dgm:pt modelId="{60088A0B-EE1D-4037-A177-E71D2600C2CF}" type="pres">
      <dgm:prSet presAssocID="{6635C0B4-FCCC-4D0C-A0C6-86B36CF59677}" presName="composite" presStyleCnt="0"/>
      <dgm:spPr/>
    </dgm:pt>
    <dgm:pt modelId="{AD7BC776-1303-419C-B4C2-F1D08BD7C212}" type="pres">
      <dgm:prSet presAssocID="{6635C0B4-FCCC-4D0C-A0C6-86B36CF59677}" presName="imgShp" presStyleLbl="fgImgPlac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F9BBB30A-7FBB-4E56-B074-A973AEBB64F6}" type="pres">
      <dgm:prSet presAssocID="{6635C0B4-FCCC-4D0C-A0C6-86B36CF5967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C21E1CA1-41A0-4FD7-99F9-65B94F81B7C6}" type="pres">
      <dgm:prSet presAssocID="{A60B4E20-DA13-4C39-890C-574C6ED70ED3}" presName="spacing" presStyleCnt="0"/>
      <dgm:spPr/>
    </dgm:pt>
    <dgm:pt modelId="{12EC5A5A-C2C6-49FB-B4B6-12F7A40B0CF0}" type="pres">
      <dgm:prSet presAssocID="{14B4D29D-70C2-4EB5-B920-F11CABABBFC4}" presName="composite" presStyleCnt="0"/>
      <dgm:spPr/>
    </dgm:pt>
    <dgm:pt modelId="{611E407A-16BC-403D-B3AE-D6F019D034AF}" type="pres">
      <dgm:prSet presAssocID="{14B4D29D-70C2-4EB5-B920-F11CABABBFC4}" presName="imgShp" presStyleLbl="fgImgPlac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484016A9-BE42-4C1E-B404-4A501C6BFEC8}" type="pres">
      <dgm:prSet presAssocID="{14B4D29D-70C2-4EB5-B920-F11CABABBFC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F3E906B-607C-42D4-92D1-A2F88790E204}" type="pres">
      <dgm:prSet presAssocID="{861D75FC-9247-4655-8194-A11B406AB191}" presName="spacing" presStyleCnt="0"/>
      <dgm:spPr/>
    </dgm:pt>
    <dgm:pt modelId="{ADD48817-C64B-4E78-9877-C78A4E37CE94}" type="pres">
      <dgm:prSet presAssocID="{51203E13-C898-4AAE-A212-47FDF6B80F18}" presName="composite" presStyleCnt="0"/>
      <dgm:spPr/>
    </dgm:pt>
    <dgm:pt modelId="{7B747F02-8921-4724-ABB5-8FB3E08B0485}" type="pres">
      <dgm:prSet presAssocID="{51203E13-C898-4AAE-A212-47FDF6B80F18}" presName="imgShp" presStyleLbl="fgImgPlac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sldjump"/>
          </dgm14:cNvPr>
        </a:ext>
      </dgm:extLst>
    </dgm:pt>
    <dgm:pt modelId="{36ABD468-35DC-4E7D-9810-265042B3684A}" type="pres">
      <dgm:prSet presAssocID="{51203E13-C898-4AAE-A212-47FDF6B80F1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8B729737-FD43-4B65-8B22-00B3CE30B882}" type="presOf" srcId="{0178AF18-5248-4323-A761-855C674944F5}" destId="{240A07C1-094C-4C83-8E05-CC8C3DDDCD9E}" srcOrd="0" destOrd="0" presId="urn:microsoft.com/office/officeart/2005/8/layout/vList3"/>
    <dgm:cxn modelId="{0D016381-AA74-4812-8CD1-66C23F984F0B}" srcId="{0178AF18-5248-4323-A761-855C674944F5}" destId="{E1A141E4-EC8B-42AE-BB7F-EED683B06163}" srcOrd="0" destOrd="0" parTransId="{4E1BDC60-AD7D-49B4-99D3-B1F14CB800AC}" sibTransId="{167DE768-ED5F-4F1C-BEBE-DFB8A816C81C}"/>
    <dgm:cxn modelId="{9322D12F-9B09-4F2F-8F1D-B4DAE271B1DF}" type="presOf" srcId="{E1A141E4-EC8B-42AE-BB7F-EED683B06163}" destId="{F2166076-F26A-4521-9849-A45709B06797}" srcOrd="0" destOrd="0" presId="urn:microsoft.com/office/officeart/2005/8/layout/vList3"/>
    <dgm:cxn modelId="{6E500CD1-28AE-4FA9-97B9-9EA447A1EEBC}" srcId="{0178AF18-5248-4323-A761-855C674944F5}" destId="{14B4D29D-70C2-4EB5-B920-F11CABABBFC4}" srcOrd="2" destOrd="0" parTransId="{E19A456C-F021-4798-9289-77A1601B9D8C}" sibTransId="{861D75FC-9247-4655-8194-A11B406AB191}"/>
    <dgm:cxn modelId="{1B5B0D18-5A84-49CD-A3B4-515D113B91E2}" srcId="{0178AF18-5248-4323-A761-855C674944F5}" destId="{6635C0B4-FCCC-4D0C-A0C6-86B36CF59677}" srcOrd="1" destOrd="0" parTransId="{DACC2056-7C32-45DC-8FEE-E97F9001D237}" sibTransId="{A60B4E20-DA13-4C39-890C-574C6ED70ED3}"/>
    <dgm:cxn modelId="{1A6B8E2B-A202-4B5E-81D8-4007EFE7E17B}" type="presOf" srcId="{51203E13-C898-4AAE-A212-47FDF6B80F18}" destId="{36ABD468-35DC-4E7D-9810-265042B3684A}" srcOrd="0" destOrd="0" presId="urn:microsoft.com/office/officeart/2005/8/layout/vList3"/>
    <dgm:cxn modelId="{C43E18C2-EE3F-4C6E-8A5D-75FB58462A1A}" srcId="{0178AF18-5248-4323-A761-855C674944F5}" destId="{51203E13-C898-4AAE-A212-47FDF6B80F18}" srcOrd="3" destOrd="0" parTransId="{87F0B555-2878-4A70-8FF7-5BE58C0CDE8B}" sibTransId="{2B5A72B3-5A17-4521-9ACD-187C9D2F538F}"/>
    <dgm:cxn modelId="{04B1A87C-A40D-4150-946D-ED2E14D06FA5}" type="presOf" srcId="{6635C0B4-FCCC-4D0C-A0C6-86B36CF59677}" destId="{F9BBB30A-7FBB-4E56-B074-A973AEBB64F6}" srcOrd="0" destOrd="0" presId="urn:microsoft.com/office/officeart/2005/8/layout/vList3"/>
    <dgm:cxn modelId="{057C02BD-0081-486B-B54E-1C1BAAC6E84B}" type="presOf" srcId="{14B4D29D-70C2-4EB5-B920-F11CABABBFC4}" destId="{484016A9-BE42-4C1E-B404-4A501C6BFEC8}" srcOrd="0" destOrd="0" presId="urn:microsoft.com/office/officeart/2005/8/layout/vList3"/>
    <dgm:cxn modelId="{3E516798-3997-4860-9380-B195D65C5089}" type="presParOf" srcId="{240A07C1-094C-4C83-8E05-CC8C3DDDCD9E}" destId="{75BF2452-FDA2-4EA7-849E-67A33C6562F3}" srcOrd="0" destOrd="0" presId="urn:microsoft.com/office/officeart/2005/8/layout/vList3"/>
    <dgm:cxn modelId="{CC35AB60-C2CA-43AD-B47A-D4FAA52CE457}" type="presParOf" srcId="{75BF2452-FDA2-4EA7-849E-67A33C6562F3}" destId="{9589FD0B-E9ED-4FD5-A2C8-203BBEF4A9C6}" srcOrd="0" destOrd="0" presId="urn:microsoft.com/office/officeart/2005/8/layout/vList3"/>
    <dgm:cxn modelId="{0EBB0CE6-0BC7-45B1-A6C0-715056254E0B}" type="presParOf" srcId="{75BF2452-FDA2-4EA7-849E-67A33C6562F3}" destId="{F2166076-F26A-4521-9849-A45709B06797}" srcOrd="1" destOrd="0" presId="urn:microsoft.com/office/officeart/2005/8/layout/vList3"/>
    <dgm:cxn modelId="{2923CFC1-059A-45A9-8CA7-F4A423D1B711}" type="presParOf" srcId="{240A07C1-094C-4C83-8E05-CC8C3DDDCD9E}" destId="{1E19B5BE-FBB7-4185-AE9B-9B36D9B4A59F}" srcOrd="1" destOrd="0" presId="urn:microsoft.com/office/officeart/2005/8/layout/vList3"/>
    <dgm:cxn modelId="{472D49BC-6208-4481-9D7A-B39DCD8D15EF}" type="presParOf" srcId="{240A07C1-094C-4C83-8E05-CC8C3DDDCD9E}" destId="{60088A0B-EE1D-4037-A177-E71D2600C2CF}" srcOrd="2" destOrd="0" presId="urn:microsoft.com/office/officeart/2005/8/layout/vList3"/>
    <dgm:cxn modelId="{90BA622B-0AA2-48A7-8C84-E9712BA6CFFB}" type="presParOf" srcId="{60088A0B-EE1D-4037-A177-E71D2600C2CF}" destId="{AD7BC776-1303-419C-B4C2-F1D08BD7C212}" srcOrd="0" destOrd="0" presId="urn:microsoft.com/office/officeart/2005/8/layout/vList3"/>
    <dgm:cxn modelId="{C44B5BFD-1682-48F0-9F23-BE68E5DB0339}" type="presParOf" srcId="{60088A0B-EE1D-4037-A177-E71D2600C2CF}" destId="{F9BBB30A-7FBB-4E56-B074-A973AEBB64F6}" srcOrd="1" destOrd="0" presId="urn:microsoft.com/office/officeart/2005/8/layout/vList3"/>
    <dgm:cxn modelId="{FCFF4A20-1156-43CE-973B-49D8FF5C2188}" type="presParOf" srcId="{240A07C1-094C-4C83-8E05-CC8C3DDDCD9E}" destId="{C21E1CA1-41A0-4FD7-99F9-65B94F81B7C6}" srcOrd="3" destOrd="0" presId="urn:microsoft.com/office/officeart/2005/8/layout/vList3"/>
    <dgm:cxn modelId="{DCB99BDA-EAEE-4CA7-BDE0-1653FF051C19}" type="presParOf" srcId="{240A07C1-094C-4C83-8E05-CC8C3DDDCD9E}" destId="{12EC5A5A-C2C6-49FB-B4B6-12F7A40B0CF0}" srcOrd="4" destOrd="0" presId="urn:microsoft.com/office/officeart/2005/8/layout/vList3"/>
    <dgm:cxn modelId="{C3365D33-D901-4E80-A9F4-CD2BCFB163EF}" type="presParOf" srcId="{12EC5A5A-C2C6-49FB-B4B6-12F7A40B0CF0}" destId="{611E407A-16BC-403D-B3AE-D6F019D034AF}" srcOrd="0" destOrd="0" presId="urn:microsoft.com/office/officeart/2005/8/layout/vList3"/>
    <dgm:cxn modelId="{4FCB082D-4522-4DA8-ABBC-934535D03C43}" type="presParOf" srcId="{12EC5A5A-C2C6-49FB-B4B6-12F7A40B0CF0}" destId="{484016A9-BE42-4C1E-B404-4A501C6BFEC8}" srcOrd="1" destOrd="0" presId="urn:microsoft.com/office/officeart/2005/8/layout/vList3"/>
    <dgm:cxn modelId="{2C7FBEC2-C9D9-4E9D-9DFB-8ADAA77D40FD}" type="presParOf" srcId="{240A07C1-094C-4C83-8E05-CC8C3DDDCD9E}" destId="{0F3E906B-607C-42D4-92D1-A2F88790E204}" srcOrd="5" destOrd="0" presId="urn:microsoft.com/office/officeart/2005/8/layout/vList3"/>
    <dgm:cxn modelId="{AF93F5E8-DD49-4386-AB07-3547E2757106}" type="presParOf" srcId="{240A07C1-094C-4C83-8E05-CC8C3DDDCD9E}" destId="{ADD48817-C64B-4E78-9877-C78A4E37CE94}" srcOrd="6" destOrd="0" presId="urn:microsoft.com/office/officeart/2005/8/layout/vList3"/>
    <dgm:cxn modelId="{E87401CA-916F-444F-9EE8-C47B2D508E4C}" type="presParOf" srcId="{ADD48817-C64B-4E78-9877-C78A4E37CE94}" destId="{7B747F02-8921-4724-ABB5-8FB3E08B0485}" srcOrd="0" destOrd="0" presId="urn:microsoft.com/office/officeart/2005/8/layout/vList3"/>
    <dgm:cxn modelId="{FC17ADDC-E5F2-4016-ABAA-BDE56CE56714}" type="presParOf" srcId="{ADD48817-C64B-4E78-9877-C78A4E37CE94}" destId="{36ABD468-35DC-4E7D-9810-265042B3684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9E19FF-34DA-46CE-9208-2D51C88A55F4}" type="doc">
      <dgm:prSet loTypeId="urn:microsoft.com/office/officeart/2005/8/layout/chevronAccent+Icon" loCatId="officeonline" qsTypeId="urn:microsoft.com/office/officeart/2005/8/quickstyle/simple1" qsCatId="simple" csTypeId="urn:microsoft.com/office/officeart/2005/8/colors/colorful1" csCatId="colorful" phldr="1"/>
      <dgm:spPr/>
    </dgm:pt>
    <dgm:pt modelId="{7ACF9795-2B34-4483-BEC7-2DF56E7DBD10}">
      <dgm:prSet phldrT="[Texto]" custT="1"/>
      <dgm:spPr/>
      <dgm:t>
        <a:bodyPr/>
        <a:lstStyle/>
        <a:p>
          <a:r>
            <a:rPr lang="es-C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cuenta con algunos modelos de gestión</a:t>
          </a:r>
          <a:endParaRPr lang="es-CR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4FBB7F-7D7A-4444-9049-65FE1DBF2150}" type="parTrans" cxnId="{2627C041-BEE3-4A93-8A6D-C74F4CB5F7CC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3DF1D2-49A6-4FC1-9200-07AB918C7DDE}" type="sibTrans" cxnId="{2627C041-BEE3-4A93-8A6D-C74F4CB5F7CC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63FF42-CF9C-46CA-B8C3-65DFDB486407}">
      <dgm:prSet phldrT="[Texto]" custT="1"/>
      <dgm:spPr/>
      <dgm:t>
        <a:bodyPr/>
        <a:lstStyle/>
        <a:p>
          <a:r>
            <a:rPr lang="es-C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Grandes esfuerzos en capacitación, sensibilización y cultura</a:t>
          </a:r>
          <a:endParaRPr lang="es-CR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FB5AE6-C28D-4658-8A81-C9CF2760DFEF}" type="parTrans" cxnId="{298DEA34-4D1A-4311-8E3F-202908FAA779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7E9D21-CE54-4906-8B13-A32455255A66}" type="sibTrans" cxnId="{298DEA34-4D1A-4311-8E3F-202908FAA779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8E3691-A37A-4361-94B0-DC7928EDE75D}">
      <dgm:prSet phldrT="[Texto]" custT="1"/>
      <dgm:spPr/>
      <dgm:t>
        <a:bodyPr/>
        <a:lstStyle/>
        <a:p>
          <a:r>
            <a:rPr lang="es-C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Falta de integración entre la administración y la gestión de riesgos</a:t>
          </a:r>
          <a:endParaRPr lang="es-CR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454B54-4FAB-4A64-9EB0-1D03408473C9}" type="parTrans" cxnId="{E68AB8AF-F75A-4A15-8138-9E9C3DC5F124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DB0AED-3D59-4C1D-B527-D0A56CAEB02F}" type="sibTrans" cxnId="{E68AB8AF-F75A-4A15-8138-9E9C3DC5F124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995FC1-3DF7-4A60-9C53-C3F78F778846}">
      <dgm:prSet phldrT="[Texto]" custT="1"/>
      <dgm:spPr/>
      <dgm:t>
        <a:bodyPr/>
        <a:lstStyle/>
        <a:p>
          <a:r>
            <a:rPr lang="es-C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Escases de recursos</a:t>
          </a:r>
          <a:endParaRPr lang="es-CR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91AB73-0D70-4EEF-B3D2-37B232FDDC36}" type="parTrans" cxnId="{B3E9DD6E-DCA4-44CF-B6FF-5A6708833B78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97214D-769F-4611-815C-61A8E3B19D86}" type="sibTrans" cxnId="{B3E9DD6E-DCA4-44CF-B6FF-5A6708833B78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5D96FB-0AD0-4140-8C29-C7447C8DF5F8}">
      <dgm:prSet phldrT="[Texto]" custT="1"/>
      <dgm:spPr/>
      <dgm:t>
        <a:bodyPr/>
        <a:lstStyle/>
        <a:p>
          <a:r>
            <a:rPr lang="es-C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Administración reactiva de riesgos</a:t>
          </a:r>
          <a:endParaRPr lang="es-CR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8F2E93-55EF-4F33-B5CE-92613033F1C2}" type="parTrans" cxnId="{B5C19E9C-B71C-44D2-81BD-82D21444CC36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FFA98F-B85F-4F91-9EDC-8B9562DA067E}" type="sibTrans" cxnId="{B5C19E9C-B71C-44D2-81BD-82D21444CC36}">
      <dgm:prSet/>
      <dgm:spPr/>
      <dgm:t>
        <a:bodyPr/>
        <a:lstStyle/>
        <a:p>
          <a:endParaRPr lang="es-CR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10E1AA-7D35-42DE-8367-9DA27F136AB8}" type="pres">
      <dgm:prSet presAssocID="{239E19FF-34DA-46CE-9208-2D51C88A55F4}" presName="Name0" presStyleCnt="0">
        <dgm:presLayoutVars>
          <dgm:dir/>
          <dgm:resizeHandles val="exact"/>
        </dgm:presLayoutVars>
      </dgm:prSet>
      <dgm:spPr/>
    </dgm:pt>
    <dgm:pt modelId="{E4050329-2BF7-4478-AF62-A70DE3AA1B62}" type="pres">
      <dgm:prSet presAssocID="{7ACF9795-2B34-4483-BEC7-2DF56E7DBD10}" presName="composite" presStyleCnt="0"/>
      <dgm:spPr/>
    </dgm:pt>
    <dgm:pt modelId="{0E5AF76A-E44F-4F0F-8713-BE310BA5AD05}" type="pres">
      <dgm:prSet presAssocID="{7ACF9795-2B34-4483-BEC7-2DF56E7DBD10}" presName="bgChev" presStyleLbl="node1" presStyleIdx="0" presStyleCnt="5" custScaleX="157171" custScaleY="264429" custLinFactY="-154796" custLinFactNeighborX="2116" custLinFactNeighborY="-200000"/>
      <dgm:spPr/>
    </dgm:pt>
    <dgm:pt modelId="{EFDFDFB5-D7C6-403A-8017-BE6CE37037B9}" type="pres">
      <dgm:prSet presAssocID="{7ACF9795-2B34-4483-BEC7-2DF56E7DBD10}" presName="txNode" presStyleLbl="fgAcc1" presStyleIdx="0" presStyleCnt="5" custScaleX="172874" custScaleY="280122" custLinFactY="-136553" custLinFactNeighborX="-5003" custLinFactNeighborY="-200000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A72832B6-8BB6-4B83-B531-30FDBCC8D827}" type="pres">
      <dgm:prSet presAssocID="{133DF1D2-49A6-4FC1-9200-07AB918C7DDE}" presName="compositeSpace" presStyleCnt="0"/>
      <dgm:spPr/>
    </dgm:pt>
    <dgm:pt modelId="{40EC6397-23E6-423F-888F-7B9825A66997}" type="pres">
      <dgm:prSet presAssocID="{DE63FF42-CF9C-46CA-B8C3-65DFDB486407}" presName="composite" presStyleCnt="0"/>
      <dgm:spPr/>
    </dgm:pt>
    <dgm:pt modelId="{AD31871C-715A-4DAC-BE3C-FF123A23D1D7}" type="pres">
      <dgm:prSet presAssocID="{DE63FF42-CF9C-46CA-B8C3-65DFDB486407}" presName="bgChev" presStyleLbl="node1" presStyleIdx="1" presStyleCnt="5" custScaleX="175565" custScaleY="214696" custLinFactY="-100000" custLinFactNeighborX="3480" custLinFactNeighborY="-129076"/>
      <dgm:spPr/>
    </dgm:pt>
    <dgm:pt modelId="{4B1DE4A8-A9DF-422D-9875-E10AE773EB42}" type="pres">
      <dgm:prSet presAssocID="{DE63FF42-CF9C-46CA-B8C3-65DFDB486407}" presName="txNode" presStyleLbl="fgAcc1" presStyleIdx="1" presStyleCnt="5" custScaleX="206720" custScaleY="313315" custLinFactY="-59322" custLinFactNeighborX="4737" custLinFactNeighborY="-100000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17FAAE14-CCAF-4696-BEF6-43A7600AC653}" type="pres">
      <dgm:prSet presAssocID="{6B7E9D21-CE54-4906-8B13-A32455255A66}" presName="compositeSpace" presStyleCnt="0"/>
      <dgm:spPr/>
    </dgm:pt>
    <dgm:pt modelId="{4F2ECE65-8FFB-4E1E-8B68-2822D989AFD3}" type="pres">
      <dgm:prSet presAssocID="{F38E3691-A37A-4361-94B0-DC7928EDE75D}" presName="composite" presStyleCnt="0"/>
      <dgm:spPr/>
    </dgm:pt>
    <dgm:pt modelId="{0684BE9C-6500-4BB3-B515-7C9CC2B91FA9}" type="pres">
      <dgm:prSet presAssocID="{F38E3691-A37A-4361-94B0-DC7928EDE75D}" presName="bgChev" presStyleLbl="node1" presStyleIdx="2" presStyleCnt="5" custScaleX="186740" custScaleY="225223" custLinFactNeighborX="4717" custLinFactNeighborY="-35321"/>
      <dgm:spPr/>
    </dgm:pt>
    <dgm:pt modelId="{3F606E84-4B3A-4E51-845D-91B3B4A08093}" type="pres">
      <dgm:prSet presAssocID="{F38E3691-A37A-4361-94B0-DC7928EDE75D}" presName="txNode" presStyleLbl="fgAcc1" presStyleIdx="2" presStyleCnt="5" custScaleX="221527" custScaleY="299313" custLinFactNeighborX="15257" custLinFactNeighborY="8217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43D4C9C8-CDC4-4081-AEBF-3FC1F393975D}" type="pres">
      <dgm:prSet presAssocID="{4BDB0AED-3D59-4C1D-B527-D0A56CAEB02F}" presName="compositeSpace" presStyleCnt="0"/>
      <dgm:spPr/>
    </dgm:pt>
    <dgm:pt modelId="{B09C431B-E4BA-4D92-B0E0-46130E43A9E4}" type="pres">
      <dgm:prSet presAssocID="{AC995FC1-3DF7-4A60-9C53-C3F78F778846}" presName="composite" presStyleCnt="0"/>
      <dgm:spPr/>
    </dgm:pt>
    <dgm:pt modelId="{0B8C7829-1BDC-419A-A4A1-9440D4DD0A33}" type="pres">
      <dgm:prSet presAssocID="{AC995FC1-3DF7-4A60-9C53-C3F78F778846}" presName="bgChev" presStyleLbl="node1" presStyleIdx="3" presStyleCnt="5" custScaleX="160141" custScaleY="215823" custLinFactY="73092" custLinFactNeighborX="25108" custLinFactNeighborY="100000"/>
      <dgm:spPr/>
    </dgm:pt>
    <dgm:pt modelId="{7001B40E-13E3-46C7-B7F9-612F372A2F8B}" type="pres">
      <dgm:prSet presAssocID="{AC995FC1-3DF7-4A60-9C53-C3F78F778846}" presName="txNode" presStyleLbl="fgAcc1" presStyleIdx="3" presStyleCnt="5" custScaleX="174657" custScaleY="272254" custLinFactY="100000" custLinFactNeighborX="51389" custLinFactNeighborY="101068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  <dgm:pt modelId="{0EF9500E-4503-405C-842F-7572DF81A57A}" type="pres">
      <dgm:prSet presAssocID="{6997214D-769F-4611-815C-61A8E3B19D86}" presName="compositeSpace" presStyleCnt="0"/>
      <dgm:spPr/>
    </dgm:pt>
    <dgm:pt modelId="{C1C825A7-3F48-4601-BA32-67571CB76741}" type="pres">
      <dgm:prSet presAssocID="{085D96FB-0AD0-4140-8C29-C7447C8DF5F8}" presName="composite" presStyleCnt="0"/>
      <dgm:spPr/>
    </dgm:pt>
    <dgm:pt modelId="{B576533A-16BF-4B77-8715-09FE1DC1C3F5}" type="pres">
      <dgm:prSet presAssocID="{085D96FB-0AD0-4140-8C29-C7447C8DF5F8}" presName="bgChev" presStyleLbl="node1" presStyleIdx="4" presStyleCnt="5" custScaleX="181877" custScaleY="169377" custLinFactY="200000" custLinFactNeighborX="18363" custLinFactNeighborY="296216"/>
      <dgm:spPr/>
    </dgm:pt>
    <dgm:pt modelId="{92C1FC39-28B8-4B15-A2F8-8C1849AC0E81}" type="pres">
      <dgm:prSet presAssocID="{085D96FB-0AD0-4140-8C29-C7447C8DF5F8}" presName="txNode" presStyleLbl="fgAcc1" presStyleIdx="4" presStyleCnt="5" custScaleX="214715" custScaleY="233037" custLinFactY="237616" custLinFactNeighborX="24286" custLinFactNeighborY="300000">
        <dgm:presLayoutVars>
          <dgm:bulletEnabled val="1"/>
        </dgm:presLayoutVars>
      </dgm:prSet>
      <dgm:spPr/>
      <dgm:t>
        <a:bodyPr/>
        <a:lstStyle/>
        <a:p>
          <a:endParaRPr lang="es-CR"/>
        </a:p>
      </dgm:t>
    </dgm:pt>
  </dgm:ptLst>
  <dgm:cxnLst>
    <dgm:cxn modelId="{FBD20A9C-5CD8-4B24-A2F1-654C4434B942}" type="presOf" srcId="{7ACF9795-2B34-4483-BEC7-2DF56E7DBD10}" destId="{EFDFDFB5-D7C6-403A-8017-BE6CE37037B9}" srcOrd="0" destOrd="0" presId="urn:microsoft.com/office/officeart/2005/8/layout/chevronAccent+Icon"/>
    <dgm:cxn modelId="{6E92BB9C-9BD0-4FB0-BD15-C3591F13BD1F}" type="presOf" srcId="{085D96FB-0AD0-4140-8C29-C7447C8DF5F8}" destId="{92C1FC39-28B8-4B15-A2F8-8C1849AC0E81}" srcOrd="0" destOrd="0" presId="urn:microsoft.com/office/officeart/2005/8/layout/chevronAccent+Icon"/>
    <dgm:cxn modelId="{63D2DB8A-6D62-4ACA-8907-6C805EEBAFDC}" type="presOf" srcId="{239E19FF-34DA-46CE-9208-2D51C88A55F4}" destId="{ED10E1AA-7D35-42DE-8367-9DA27F136AB8}" srcOrd="0" destOrd="0" presId="urn:microsoft.com/office/officeart/2005/8/layout/chevronAccent+Icon"/>
    <dgm:cxn modelId="{2627C041-BEE3-4A93-8A6D-C74F4CB5F7CC}" srcId="{239E19FF-34DA-46CE-9208-2D51C88A55F4}" destId="{7ACF9795-2B34-4483-BEC7-2DF56E7DBD10}" srcOrd="0" destOrd="0" parTransId="{144FBB7F-7D7A-4444-9049-65FE1DBF2150}" sibTransId="{133DF1D2-49A6-4FC1-9200-07AB918C7DDE}"/>
    <dgm:cxn modelId="{2DBECF6C-5E30-436C-989F-03FBB1255F88}" type="presOf" srcId="{F38E3691-A37A-4361-94B0-DC7928EDE75D}" destId="{3F606E84-4B3A-4E51-845D-91B3B4A08093}" srcOrd="0" destOrd="0" presId="urn:microsoft.com/office/officeart/2005/8/layout/chevronAccent+Icon"/>
    <dgm:cxn modelId="{B5C19E9C-B71C-44D2-81BD-82D21444CC36}" srcId="{239E19FF-34DA-46CE-9208-2D51C88A55F4}" destId="{085D96FB-0AD0-4140-8C29-C7447C8DF5F8}" srcOrd="4" destOrd="0" parTransId="{378F2E93-55EF-4F33-B5CE-92613033F1C2}" sibTransId="{44FFA98F-B85F-4F91-9EDC-8B9562DA067E}"/>
    <dgm:cxn modelId="{E68AB8AF-F75A-4A15-8138-9E9C3DC5F124}" srcId="{239E19FF-34DA-46CE-9208-2D51C88A55F4}" destId="{F38E3691-A37A-4361-94B0-DC7928EDE75D}" srcOrd="2" destOrd="0" parTransId="{20454B54-4FAB-4A64-9EB0-1D03408473C9}" sibTransId="{4BDB0AED-3D59-4C1D-B527-D0A56CAEB02F}"/>
    <dgm:cxn modelId="{B3E9DD6E-DCA4-44CF-B6FF-5A6708833B78}" srcId="{239E19FF-34DA-46CE-9208-2D51C88A55F4}" destId="{AC995FC1-3DF7-4A60-9C53-C3F78F778846}" srcOrd="3" destOrd="0" parTransId="{D891AB73-0D70-4EEF-B3D2-37B232FDDC36}" sibTransId="{6997214D-769F-4611-815C-61A8E3B19D86}"/>
    <dgm:cxn modelId="{35657D56-5BAE-4BC7-8837-A8480AEF9CAE}" type="presOf" srcId="{AC995FC1-3DF7-4A60-9C53-C3F78F778846}" destId="{7001B40E-13E3-46C7-B7F9-612F372A2F8B}" srcOrd="0" destOrd="0" presId="urn:microsoft.com/office/officeart/2005/8/layout/chevronAccent+Icon"/>
    <dgm:cxn modelId="{3027DA36-3624-4502-87D5-F391A1DDC9A6}" type="presOf" srcId="{DE63FF42-CF9C-46CA-B8C3-65DFDB486407}" destId="{4B1DE4A8-A9DF-422D-9875-E10AE773EB42}" srcOrd="0" destOrd="0" presId="urn:microsoft.com/office/officeart/2005/8/layout/chevronAccent+Icon"/>
    <dgm:cxn modelId="{298DEA34-4D1A-4311-8E3F-202908FAA779}" srcId="{239E19FF-34DA-46CE-9208-2D51C88A55F4}" destId="{DE63FF42-CF9C-46CA-B8C3-65DFDB486407}" srcOrd="1" destOrd="0" parTransId="{EAFB5AE6-C28D-4658-8A81-C9CF2760DFEF}" sibTransId="{6B7E9D21-CE54-4906-8B13-A32455255A66}"/>
    <dgm:cxn modelId="{30B55F8A-A3E8-427F-B073-1F6BD65D275F}" type="presParOf" srcId="{ED10E1AA-7D35-42DE-8367-9DA27F136AB8}" destId="{E4050329-2BF7-4478-AF62-A70DE3AA1B62}" srcOrd="0" destOrd="0" presId="urn:microsoft.com/office/officeart/2005/8/layout/chevronAccent+Icon"/>
    <dgm:cxn modelId="{A733EE96-6638-439D-B930-69572A43B53E}" type="presParOf" srcId="{E4050329-2BF7-4478-AF62-A70DE3AA1B62}" destId="{0E5AF76A-E44F-4F0F-8713-BE310BA5AD05}" srcOrd="0" destOrd="0" presId="urn:microsoft.com/office/officeart/2005/8/layout/chevronAccent+Icon"/>
    <dgm:cxn modelId="{DA7F6194-9830-41C9-AD6C-BD3FDBBE0DEB}" type="presParOf" srcId="{E4050329-2BF7-4478-AF62-A70DE3AA1B62}" destId="{EFDFDFB5-D7C6-403A-8017-BE6CE37037B9}" srcOrd="1" destOrd="0" presId="urn:microsoft.com/office/officeart/2005/8/layout/chevronAccent+Icon"/>
    <dgm:cxn modelId="{123D2D0C-E6F4-4688-BF84-FB9074014C34}" type="presParOf" srcId="{ED10E1AA-7D35-42DE-8367-9DA27F136AB8}" destId="{A72832B6-8BB6-4B83-B531-30FDBCC8D827}" srcOrd="1" destOrd="0" presId="urn:microsoft.com/office/officeart/2005/8/layout/chevronAccent+Icon"/>
    <dgm:cxn modelId="{8F8CD870-2D85-46C1-9A5F-1B28A93CB596}" type="presParOf" srcId="{ED10E1AA-7D35-42DE-8367-9DA27F136AB8}" destId="{40EC6397-23E6-423F-888F-7B9825A66997}" srcOrd="2" destOrd="0" presId="urn:microsoft.com/office/officeart/2005/8/layout/chevronAccent+Icon"/>
    <dgm:cxn modelId="{3A35FB3E-E635-48BE-8685-BB3D1B07FB1F}" type="presParOf" srcId="{40EC6397-23E6-423F-888F-7B9825A66997}" destId="{AD31871C-715A-4DAC-BE3C-FF123A23D1D7}" srcOrd="0" destOrd="0" presId="urn:microsoft.com/office/officeart/2005/8/layout/chevronAccent+Icon"/>
    <dgm:cxn modelId="{CD13FE9D-C27C-49B8-A903-3F678309AEB7}" type="presParOf" srcId="{40EC6397-23E6-423F-888F-7B9825A66997}" destId="{4B1DE4A8-A9DF-422D-9875-E10AE773EB42}" srcOrd="1" destOrd="0" presId="urn:microsoft.com/office/officeart/2005/8/layout/chevronAccent+Icon"/>
    <dgm:cxn modelId="{278EED4C-370B-4796-84B2-12B11F7BB1DB}" type="presParOf" srcId="{ED10E1AA-7D35-42DE-8367-9DA27F136AB8}" destId="{17FAAE14-CCAF-4696-BEF6-43A7600AC653}" srcOrd="3" destOrd="0" presId="urn:microsoft.com/office/officeart/2005/8/layout/chevronAccent+Icon"/>
    <dgm:cxn modelId="{2964FD98-CB29-4598-BD70-45E3952FD7CA}" type="presParOf" srcId="{ED10E1AA-7D35-42DE-8367-9DA27F136AB8}" destId="{4F2ECE65-8FFB-4E1E-8B68-2822D989AFD3}" srcOrd="4" destOrd="0" presId="urn:microsoft.com/office/officeart/2005/8/layout/chevronAccent+Icon"/>
    <dgm:cxn modelId="{12333AF8-25C7-4A51-A9C5-DC39D568E893}" type="presParOf" srcId="{4F2ECE65-8FFB-4E1E-8B68-2822D989AFD3}" destId="{0684BE9C-6500-4BB3-B515-7C9CC2B91FA9}" srcOrd="0" destOrd="0" presId="urn:microsoft.com/office/officeart/2005/8/layout/chevronAccent+Icon"/>
    <dgm:cxn modelId="{F225D536-8C22-492D-9027-390F2CEAB4DE}" type="presParOf" srcId="{4F2ECE65-8FFB-4E1E-8B68-2822D989AFD3}" destId="{3F606E84-4B3A-4E51-845D-91B3B4A08093}" srcOrd="1" destOrd="0" presId="urn:microsoft.com/office/officeart/2005/8/layout/chevronAccent+Icon"/>
    <dgm:cxn modelId="{AE4A7002-EB01-4665-828F-9D8CCB445F7F}" type="presParOf" srcId="{ED10E1AA-7D35-42DE-8367-9DA27F136AB8}" destId="{43D4C9C8-CDC4-4081-AEBF-3FC1F393975D}" srcOrd="5" destOrd="0" presId="urn:microsoft.com/office/officeart/2005/8/layout/chevronAccent+Icon"/>
    <dgm:cxn modelId="{1C26C7DF-D5F9-4AAD-84F8-B3DD4D93655D}" type="presParOf" srcId="{ED10E1AA-7D35-42DE-8367-9DA27F136AB8}" destId="{B09C431B-E4BA-4D92-B0E0-46130E43A9E4}" srcOrd="6" destOrd="0" presId="urn:microsoft.com/office/officeart/2005/8/layout/chevronAccent+Icon"/>
    <dgm:cxn modelId="{28A8EA6F-919B-4F1F-8F84-836DA9D2D9C0}" type="presParOf" srcId="{B09C431B-E4BA-4D92-B0E0-46130E43A9E4}" destId="{0B8C7829-1BDC-419A-A4A1-9440D4DD0A33}" srcOrd="0" destOrd="0" presId="urn:microsoft.com/office/officeart/2005/8/layout/chevronAccent+Icon"/>
    <dgm:cxn modelId="{228B6FDF-AAD5-499C-9B7C-53216CAFCAA6}" type="presParOf" srcId="{B09C431B-E4BA-4D92-B0E0-46130E43A9E4}" destId="{7001B40E-13E3-46C7-B7F9-612F372A2F8B}" srcOrd="1" destOrd="0" presId="urn:microsoft.com/office/officeart/2005/8/layout/chevronAccent+Icon"/>
    <dgm:cxn modelId="{380A16C9-6518-4C55-8E0A-491A6A279B26}" type="presParOf" srcId="{ED10E1AA-7D35-42DE-8367-9DA27F136AB8}" destId="{0EF9500E-4503-405C-842F-7572DF81A57A}" srcOrd="7" destOrd="0" presId="urn:microsoft.com/office/officeart/2005/8/layout/chevronAccent+Icon"/>
    <dgm:cxn modelId="{F832726F-8FC6-48BE-A3D1-357C6D0C91DC}" type="presParOf" srcId="{ED10E1AA-7D35-42DE-8367-9DA27F136AB8}" destId="{C1C825A7-3F48-4601-BA32-67571CB76741}" srcOrd="8" destOrd="0" presId="urn:microsoft.com/office/officeart/2005/8/layout/chevronAccent+Icon"/>
    <dgm:cxn modelId="{80B250CE-C4C3-4403-BBD9-DBC33C868F59}" type="presParOf" srcId="{C1C825A7-3F48-4601-BA32-67571CB76741}" destId="{B576533A-16BF-4B77-8715-09FE1DC1C3F5}" srcOrd="0" destOrd="0" presId="urn:microsoft.com/office/officeart/2005/8/layout/chevronAccent+Icon"/>
    <dgm:cxn modelId="{8EF5824E-FD42-4BF3-92D3-692CF192E9C5}" type="presParOf" srcId="{C1C825A7-3F48-4601-BA32-67571CB76741}" destId="{92C1FC39-28B8-4B15-A2F8-8C1849AC0E8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87E13-9684-48EF-9B56-524042323E25}">
      <dsp:nvSpPr>
        <dsp:cNvPr id="0" name=""/>
        <dsp:cNvSpPr/>
      </dsp:nvSpPr>
      <dsp:spPr>
        <a:xfrm>
          <a:off x="4526" y="0"/>
          <a:ext cx="2715768" cy="2294941"/>
        </a:xfrm>
        <a:prstGeom prst="up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9F90C-C2EF-46C3-B046-91094D9751DC}">
      <dsp:nvSpPr>
        <dsp:cNvPr id="0" name=""/>
        <dsp:cNvSpPr/>
      </dsp:nvSpPr>
      <dsp:spPr>
        <a:xfrm>
          <a:off x="2801767" y="667311"/>
          <a:ext cx="4608576" cy="9603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Unidad de Asistencia Técnica de FECOOPSE R.L.</a:t>
          </a:r>
          <a:endParaRPr lang="es-CR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1767" y="667311"/>
        <a:ext cx="4608576" cy="960318"/>
      </dsp:txXfrm>
    </dsp:sp>
    <dsp:sp modelId="{537D7A13-05C9-4670-B58F-BB75DDB093E7}">
      <dsp:nvSpPr>
        <dsp:cNvPr id="0" name=""/>
        <dsp:cNvSpPr/>
      </dsp:nvSpPr>
      <dsp:spPr>
        <a:xfrm>
          <a:off x="576059" y="2486186"/>
          <a:ext cx="3202162" cy="2294941"/>
        </a:xfrm>
        <a:prstGeom prst="downArrow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7C0FA-602D-4F56-9FB1-7D628765E51E}">
      <dsp:nvSpPr>
        <dsp:cNvPr id="0" name=""/>
        <dsp:cNvSpPr/>
      </dsp:nvSpPr>
      <dsp:spPr>
        <a:xfrm>
          <a:off x="3616497" y="2486186"/>
          <a:ext cx="4608576" cy="2294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Brindar un espacio técnico a Oficiales de Riesgo y miembros de los Comités de Riesgo de las </a:t>
          </a:r>
          <a:r>
            <a:rPr lang="es-ES" sz="2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CAC’s</a:t>
          </a:r>
          <a:r>
            <a:rPr lang="es-ES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supervisadas por la SUGEF para compartir avances y conocimientos</a:t>
          </a:r>
          <a:endParaRPr lang="es-CR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6497" y="2486186"/>
        <a:ext cx="4608576" cy="22949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166076-F26A-4521-9849-A45709B06797}">
      <dsp:nvSpPr>
        <dsp:cNvPr id="0" name=""/>
        <dsp:cNvSpPr/>
      </dsp:nvSpPr>
      <dsp:spPr>
        <a:xfrm rot="10800000">
          <a:off x="1701611" y="653"/>
          <a:ext cx="5602582" cy="116174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5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¿Donde estamos las cooperativas del CIR en Gestión Integral de Riesgos?</a:t>
          </a:r>
          <a:endParaRPr lang="es-CR" sz="2300" kern="1200" dirty="0"/>
        </a:p>
      </dsp:txBody>
      <dsp:txXfrm rot="10800000">
        <a:off x="1992046" y="653"/>
        <a:ext cx="5312147" cy="1161740"/>
      </dsp:txXfrm>
    </dsp:sp>
    <dsp:sp modelId="{9589FD0B-E9ED-4FD5-A2C8-203BBEF4A9C6}">
      <dsp:nvSpPr>
        <dsp:cNvPr id="0" name=""/>
        <dsp:cNvSpPr/>
      </dsp:nvSpPr>
      <dsp:spPr>
        <a:xfrm>
          <a:off x="1120741" y="653"/>
          <a:ext cx="1161740" cy="116174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BB30A-7FBB-4E56-B074-A973AEBB64F6}">
      <dsp:nvSpPr>
        <dsp:cNvPr id="0" name=""/>
        <dsp:cNvSpPr/>
      </dsp:nvSpPr>
      <dsp:spPr>
        <a:xfrm rot="10800000">
          <a:off x="1701611" y="1509181"/>
          <a:ext cx="5602582" cy="1161740"/>
        </a:xfrm>
        <a:prstGeom prst="homePlat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5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 Cuales son los grandes retos…. ?</a:t>
          </a:r>
          <a:endParaRPr lang="es-CR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92046" y="1509181"/>
        <a:ext cx="5312147" cy="1161740"/>
      </dsp:txXfrm>
    </dsp:sp>
    <dsp:sp modelId="{AD7BC776-1303-419C-B4C2-F1D08BD7C212}">
      <dsp:nvSpPr>
        <dsp:cNvPr id="0" name=""/>
        <dsp:cNvSpPr/>
      </dsp:nvSpPr>
      <dsp:spPr>
        <a:xfrm>
          <a:off x="1120741" y="1509181"/>
          <a:ext cx="1161740" cy="11617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4016A9-BE42-4C1E-B404-4A501C6BFEC8}">
      <dsp:nvSpPr>
        <dsp:cNvPr id="0" name=""/>
        <dsp:cNvSpPr/>
      </dsp:nvSpPr>
      <dsp:spPr>
        <a:xfrm rot="10800000">
          <a:off x="1701611" y="3017710"/>
          <a:ext cx="5602582" cy="1161740"/>
        </a:xfrm>
        <a:prstGeom prst="homePlat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5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¿En que necesitamos avanzar?</a:t>
          </a:r>
          <a:endParaRPr lang="es-CR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92046" y="3017710"/>
        <a:ext cx="5312147" cy="1161740"/>
      </dsp:txXfrm>
    </dsp:sp>
    <dsp:sp modelId="{611E407A-16BC-403D-B3AE-D6F019D034AF}">
      <dsp:nvSpPr>
        <dsp:cNvPr id="0" name=""/>
        <dsp:cNvSpPr/>
      </dsp:nvSpPr>
      <dsp:spPr>
        <a:xfrm>
          <a:off x="1120741" y="3017710"/>
          <a:ext cx="1161740" cy="116174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BD468-35DC-4E7D-9810-265042B3684A}">
      <dsp:nvSpPr>
        <dsp:cNvPr id="0" name=""/>
        <dsp:cNvSpPr/>
      </dsp:nvSpPr>
      <dsp:spPr>
        <a:xfrm rot="10800000">
          <a:off x="1701611" y="4526238"/>
          <a:ext cx="5602582" cy="1161740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295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2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 de trabajo del CIR para el año 2013</a:t>
          </a:r>
          <a:endParaRPr lang="es-CR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992046" y="4526238"/>
        <a:ext cx="5312147" cy="1161740"/>
      </dsp:txXfrm>
    </dsp:sp>
    <dsp:sp modelId="{7B747F02-8921-4724-ABB5-8FB3E08B0485}">
      <dsp:nvSpPr>
        <dsp:cNvPr id="0" name=""/>
        <dsp:cNvSpPr/>
      </dsp:nvSpPr>
      <dsp:spPr>
        <a:xfrm>
          <a:off x="1120741" y="4526238"/>
          <a:ext cx="1161740" cy="116174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AF76A-E44F-4F0F-8713-BE310BA5AD05}">
      <dsp:nvSpPr>
        <dsp:cNvPr id="0" name=""/>
        <dsp:cNvSpPr/>
      </dsp:nvSpPr>
      <dsp:spPr>
        <a:xfrm>
          <a:off x="19842" y="527812"/>
          <a:ext cx="1384932" cy="899399"/>
        </a:xfrm>
        <a:prstGeom prst="chevron">
          <a:avLst>
            <a:gd name="adj" fmla="val 4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FDFB5-D7C6-403A-8017-BE6CE37037B9}">
      <dsp:nvSpPr>
        <dsp:cNvPr id="0" name=""/>
        <dsp:cNvSpPr/>
      </dsp:nvSpPr>
      <dsp:spPr>
        <a:xfrm>
          <a:off x="179706" y="648206"/>
          <a:ext cx="1286343" cy="952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cuenta con algunos modelos de gestión</a:t>
          </a:r>
          <a:endParaRPr lang="es-CR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612" y="676112"/>
        <a:ext cx="1230531" cy="896963"/>
      </dsp:txXfrm>
    </dsp:sp>
    <dsp:sp modelId="{AD31871C-715A-4DAC-BE3C-FF123A23D1D7}">
      <dsp:nvSpPr>
        <dsp:cNvPr id="0" name=""/>
        <dsp:cNvSpPr/>
      </dsp:nvSpPr>
      <dsp:spPr>
        <a:xfrm>
          <a:off x="1561355" y="1010828"/>
          <a:ext cx="1547013" cy="730242"/>
        </a:xfrm>
        <a:prstGeom prst="chevron">
          <a:avLst>
            <a:gd name="adj" fmla="val 4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1DE4A8-A9DF-422D-9875-E10AE773EB42}">
      <dsp:nvSpPr>
        <dsp:cNvPr id="0" name=""/>
        <dsp:cNvSpPr/>
      </dsp:nvSpPr>
      <dsp:spPr>
        <a:xfrm>
          <a:off x="1736792" y="1165398"/>
          <a:ext cx="1538189" cy="10656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Grandes esfuerzos en capacitación, sensibilización y cultura</a:t>
          </a:r>
          <a:endParaRPr lang="es-CR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68005" y="1196611"/>
        <a:ext cx="1475763" cy="1003248"/>
      </dsp:txXfrm>
    </dsp:sp>
    <dsp:sp modelId="{0684BE9C-6500-4BB3-B515-7C9CC2B91FA9}">
      <dsp:nvSpPr>
        <dsp:cNvPr id="0" name=""/>
        <dsp:cNvSpPr/>
      </dsp:nvSpPr>
      <dsp:spPr>
        <a:xfrm>
          <a:off x="3308712" y="1651942"/>
          <a:ext cx="1645483" cy="766048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606E84-4B3A-4E51-845D-91B3B4A08093}">
      <dsp:nvSpPr>
        <dsp:cNvPr id="0" name=""/>
        <dsp:cNvSpPr/>
      </dsp:nvSpPr>
      <dsp:spPr>
        <a:xfrm>
          <a:off x="3545674" y="1759059"/>
          <a:ext cx="1648366" cy="1018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Falta de integración entre la administración y la gestión de riesgos</a:t>
          </a:r>
          <a:endParaRPr lang="es-CR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75492" y="1788877"/>
        <a:ext cx="1588730" cy="958413"/>
      </dsp:txXfrm>
    </dsp:sp>
    <dsp:sp modelId="{0B8C7829-1BDC-419A-A4A1-9440D4DD0A33}">
      <dsp:nvSpPr>
        <dsp:cNvPr id="0" name=""/>
        <dsp:cNvSpPr/>
      </dsp:nvSpPr>
      <dsp:spPr>
        <a:xfrm>
          <a:off x="5329171" y="2376801"/>
          <a:ext cx="1411102" cy="734076"/>
        </a:xfrm>
        <a:prstGeom prst="chevron">
          <a:avLst>
            <a:gd name="adj" fmla="val 4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1B40E-13E3-46C7-B7F9-612F372A2F8B}">
      <dsp:nvSpPr>
        <dsp:cNvPr id="0" name=""/>
        <dsp:cNvSpPr/>
      </dsp:nvSpPr>
      <dsp:spPr>
        <a:xfrm>
          <a:off x="5712498" y="2461019"/>
          <a:ext cx="1299610" cy="9260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Escases de recursos</a:t>
          </a:r>
          <a:endParaRPr lang="es-CR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39620" y="2488141"/>
        <a:ext cx="1245366" cy="871770"/>
      </dsp:txXfrm>
    </dsp:sp>
    <dsp:sp modelId="{B576533A-16BF-4B77-8715-09FE1DC1C3F5}">
      <dsp:nvSpPr>
        <dsp:cNvPr id="0" name=""/>
        <dsp:cNvSpPr/>
      </dsp:nvSpPr>
      <dsp:spPr>
        <a:xfrm>
          <a:off x="6818949" y="3554827"/>
          <a:ext cx="1602632" cy="576099"/>
        </a:xfrm>
        <a:prstGeom prst="chevron">
          <a:avLst>
            <a:gd name="adj" fmla="val 4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1FC39-28B8-4B15-A2F8-8C1849AC0E81}">
      <dsp:nvSpPr>
        <dsp:cNvPr id="0" name=""/>
        <dsp:cNvSpPr/>
      </dsp:nvSpPr>
      <dsp:spPr>
        <a:xfrm>
          <a:off x="6827256" y="3672409"/>
          <a:ext cx="1597679" cy="792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R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Administración reactiva de riesgos</a:t>
          </a:r>
          <a:endParaRPr lang="es-CR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50471" y="3695624"/>
        <a:ext cx="1551249" cy="746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Proceso cheurón destacado"/>
  <dgm:desc val="Se usa para mostrar pasos secuenciales en una tarea, un proceso o un flujo de trabajo, o bien para realzar el movimiento o la dirección. Funciona mejor con una cantidad mínima de texto de nivel 1 y 2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6C462-BAF2-4CC7-9792-D16C348ABA33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C1D33-BD07-4D67-8528-C3BD23016B7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798956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C1D33-BD07-4D67-8528-C3BD23016B75}" type="slidenum">
              <a:rPr lang="es-CR" smtClean="0"/>
              <a:t>3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54529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19597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959056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667992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62923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620344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90122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71624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88861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03899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35065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89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2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449B4-ACA7-4DA8-8C23-33EB81DD96C5}" type="datetimeFigureOut">
              <a:rPr lang="es-CR" smtClean="0"/>
              <a:t>14/03/2013</a:t>
            </a:fld>
            <a:endParaRPr lang="es-C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4483F-6043-4DC8-974C-D2649F562E95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128814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3.xml"/><Relationship Id="rId7" Type="http://schemas.openxmlformats.org/officeDocument/2006/relationships/slide" Target="slide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60848"/>
            <a:ext cx="7772400" cy="1800200"/>
          </a:xfrm>
        </p:spPr>
        <p:txBody>
          <a:bodyPr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convex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s-E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COMITÉ INTERINSTITUCIONAL DE RIESGOS (CIR)</a:t>
            </a:r>
            <a:endParaRPr lang="es-CR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386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595140"/>
              </p:ext>
            </p:extLst>
          </p:nvPr>
        </p:nvGraphicFramePr>
        <p:xfrm>
          <a:off x="467544" y="1124744"/>
          <a:ext cx="8229600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187624" y="2309667"/>
            <a:ext cx="13049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Origen</a:t>
            </a:r>
            <a:endParaRPr lang="es-C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 rot="1626675">
            <a:off x="1750087" y="4370426"/>
            <a:ext cx="1985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Propósito</a:t>
            </a:r>
            <a:endParaRPr lang="es-C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6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8930337"/>
              </p:ext>
            </p:extLst>
          </p:nvPr>
        </p:nvGraphicFramePr>
        <p:xfrm>
          <a:off x="467544" y="476672"/>
          <a:ext cx="842493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240" y="5353050"/>
            <a:ext cx="97155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19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es-C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¿Donde estamos las cooperativas del CIR en Gestión Integral de Riesgos</a:t>
            </a:r>
            <a:r>
              <a:rPr lang="es-C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s-CR" sz="3200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786288972"/>
              </p:ext>
            </p:extLst>
          </p:nvPr>
        </p:nvGraphicFramePr>
        <p:xfrm>
          <a:off x="539552" y="1412776"/>
          <a:ext cx="8424936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jramirez\Desktop\riesgosLaborales_lh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4285"/>
            <a:ext cx="1459260" cy="96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25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475656" y="437924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s-C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randes retos….</a:t>
            </a:r>
            <a:endParaRPr lang="es-CR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899593" y="1426183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Supervisión basada en riesgos</a:t>
            </a:r>
            <a:endParaRPr lang="es-CR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Flecha curvada hacia la izquierda"/>
          <p:cNvSpPr/>
          <p:nvPr/>
        </p:nvSpPr>
        <p:spPr>
          <a:xfrm rot="1192376">
            <a:off x="6287620" y="1776352"/>
            <a:ext cx="864096" cy="1958295"/>
          </a:xfrm>
          <a:prstGeom prst="curvedLeftArrow">
            <a:avLst>
              <a:gd name="adj1" fmla="val 33399"/>
              <a:gd name="adj2" fmla="val 50000"/>
              <a:gd name="adj3" fmla="val 16199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403649" y="310373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s-C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Gestión Integral de Riesgos</a:t>
            </a:r>
            <a:endParaRPr lang="es-C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32272" y="4365104"/>
            <a:ext cx="7807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Courier New" pitchFamily="49" charset="0"/>
              <a:buChar char="o"/>
            </a:pPr>
            <a:r>
              <a:rPr lang="es-CR" sz="2000" dirty="0" smtClean="0"/>
              <a:t>Administración basada en riegos</a:t>
            </a:r>
          </a:p>
          <a:p>
            <a:pPr marL="285750" indent="-285750" algn="ctr">
              <a:buFont typeface="Courier New" pitchFamily="49" charset="0"/>
              <a:buChar char="o"/>
            </a:pPr>
            <a:r>
              <a:rPr lang="es-CR" sz="2000" dirty="0" smtClean="0"/>
              <a:t>Vivir una cultura de riesgos en las instituciones</a:t>
            </a:r>
          </a:p>
          <a:p>
            <a:pPr marL="285750" indent="-285750" algn="ctr">
              <a:buFont typeface="Courier New" pitchFamily="49" charset="0"/>
              <a:buChar char="o"/>
            </a:pPr>
            <a:r>
              <a:rPr lang="es-CR" sz="2000" dirty="0" smtClean="0"/>
              <a:t>Convertir a las unidades de riesgos en áreas de apoyo</a:t>
            </a:r>
          </a:p>
          <a:p>
            <a:pPr marL="285750" indent="-285750" algn="ctr">
              <a:buFont typeface="Courier New" pitchFamily="49" charset="0"/>
              <a:buChar char="o"/>
            </a:pPr>
            <a:r>
              <a:rPr lang="es-CR" sz="2000" dirty="0" smtClean="0"/>
              <a:t>Avanzar a una gestión de riesgos proactiva y de la mano con el negocio</a:t>
            </a:r>
          </a:p>
        </p:txBody>
      </p:sp>
      <p:pic>
        <p:nvPicPr>
          <p:cNvPr id="7" name="Picture 2" descr="C:\Users\jramirez\Desktop\riesgosLaborales_lh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2" y="5997056"/>
            <a:ext cx="1207740" cy="79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42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719572" y="476672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¿En que necesitamos avanzar?</a:t>
            </a:r>
            <a:endParaRPr lang="es-CR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21550" y="1628800"/>
            <a:ext cx="81729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Permear una cultura de riesgos en todos los niveles de la organización.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Capacitación técnica para las unidades de riesgos.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Cada área asuma el rol que le corresponde dentro del proceso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Inversión en recursos.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Aplicación de mejores prácticas.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Interrelación </a:t>
            </a:r>
            <a:r>
              <a:rPr lang="es-C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entre riesgos y la </a:t>
            </a: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administración.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Alineación con el perfil de riesgos de la entidad.</a:t>
            </a:r>
            <a:endParaRPr lang="es-C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Fortalecer la comunicación en la cooperativa con el objetivo de obtener un ganar </a:t>
            </a:r>
            <a:r>
              <a:rPr lang="es-CR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ganar</a:t>
            </a:r>
            <a:r>
              <a:rPr lang="es-C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Picture 2" descr="C:\Users\jramirez\Desktop\riesgosLaborales_lh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8" y="5885393"/>
            <a:ext cx="1459260" cy="96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8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476672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trabajo del CIR para el año 2013</a:t>
            </a:r>
            <a:endParaRPr lang="es-CR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 rot="20363006">
            <a:off x="-21766" y="2332799"/>
            <a:ext cx="3154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Capacitación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259632" y="3284984"/>
            <a:ext cx="72474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s-CR" sz="2400" b="1" dirty="0"/>
              <a:t>Gobierno Corporativo y Gestión Integral de </a:t>
            </a:r>
            <a:r>
              <a:rPr lang="es-CR" sz="2400" b="1" dirty="0" smtClean="0"/>
              <a:t>Riesgos.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s-CR" sz="2400" b="1" dirty="0" smtClean="0"/>
              <a:t>Riesgo </a:t>
            </a:r>
            <a:r>
              <a:rPr lang="es-CR" sz="2400" b="1" dirty="0"/>
              <a:t>Operativo.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2400" b="1" dirty="0" smtClean="0"/>
              <a:t>Back </a:t>
            </a:r>
            <a:r>
              <a:rPr lang="en-US" sz="2400" b="1" dirty="0"/>
              <a:t>testing y </a:t>
            </a:r>
            <a:r>
              <a:rPr lang="en-US" sz="2400" b="1" dirty="0" err="1" smtClean="0"/>
              <a:t>estres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stesting</a:t>
            </a:r>
            <a:endParaRPr lang="en-US" sz="2400" b="1" dirty="0"/>
          </a:p>
          <a:p>
            <a:pPr marL="285750" indent="-285750">
              <a:buFont typeface="Wingdings" pitchFamily="2" charset="2"/>
              <a:buChar char="q"/>
            </a:pPr>
            <a:r>
              <a:rPr lang="es-CR" sz="2400" b="1" dirty="0" smtClean="0"/>
              <a:t>Riesgo Tecnológico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s-CR" sz="2400" b="1" dirty="0" smtClean="0"/>
              <a:t>Continuidad </a:t>
            </a:r>
            <a:r>
              <a:rPr lang="es-CR" sz="2400" b="1" dirty="0"/>
              <a:t>de </a:t>
            </a:r>
            <a:r>
              <a:rPr lang="es-CR" sz="2400" b="1" dirty="0" smtClean="0"/>
              <a:t>Negocio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s-CR" sz="2400" b="1" dirty="0" smtClean="0"/>
              <a:t>Pasantía </a:t>
            </a:r>
            <a:r>
              <a:rPr lang="es-CR" sz="2400" b="1" dirty="0"/>
              <a:t>al E</a:t>
            </a:r>
            <a:r>
              <a:rPr lang="es-CR" sz="2400" b="1" dirty="0" smtClean="0"/>
              <a:t>xterior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s-CR" sz="2400" b="1" dirty="0" smtClean="0"/>
              <a:t>Riesgo País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25854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95536" y="404664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Plan de trabajo del CIR para el año 2013</a:t>
            </a:r>
            <a:endParaRPr lang="es-CR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 rot="19696524">
            <a:off x="123458" y="2611501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Interno del CIR</a:t>
            </a:r>
            <a:endParaRPr lang="es-CR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527614" y="3429000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Interrelación </a:t>
            </a:r>
            <a:r>
              <a:rPr lang="es-CR" sz="2000" b="1" dirty="0"/>
              <a:t>entre riesgos y la </a:t>
            </a:r>
            <a:r>
              <a:rPr lang="es-CR" sz="2000" b="1" dirty="0" smtClean="0"/>
              <a:t>administración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Aplicar diagnóstico a cada entidad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Paseo </a:t>
            </a:r>
            <a:r>
              <a:rPr lang="es-CR" sz="2000" b="1" dirty="0"/>
              <a:t>por la Gestión de riesgos en mi </a:t>
            </a:r>
            <a:r>
              <a:rPr lang="es-CR" sz="2000" b="1" dirty="0" smtClean="0"/>
              <a:t>cooperativa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Gestión </a:t>
            </a:r>
            <a:r>
              <a:rPr lang="es-CR" sz="2000" b="1" dirty="0"/>
              <a:t>preventiva de </a:t>
            </a:r>
            <a:r>
              <a:rPr lang="es-CR" sz="2000" b="1" dirty="0" smtClean="0"/>
              <a:t>riesgos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La </a:t>
            </a:r>
            <a:r>
              <a:rPr lang="es-CR" sz="2000" b="1" dirty="0"/>
              <a:t>semana cooperativa del </a:t>
            </a:r>
            <a:r>
              <a:rPr lang="es-CR" sz="2000" b="1" dirty="0" smtClean="0"/>
              <a:t>riesgo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es-CR" sz="2000" b="1" dirty="0" smtClean="0"/>
              <a:t>Legitimación </a:t>
            </a:r>
            <a:r>
              <a:rPr lang="es-CR" sz="2000" b="1" dirty="0"/>
              <a:t>de capitales. </a:t>
            </a:r>
          </a:p>
        </p:txBody>
      </p:sp>
      <p:pic>
        <p:nvPicPr>
          <p:cNvPr id="5" name="Picture 2" descr="C:\Users\jramirez\Desktop\riesgosLaborales_lh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4285"/>
            <a:ext cx="1459260" cy="96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82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ramirez\Desktop\gracia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76" y="836712"/>
            <a:ext cx="8440688" cy="462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334</Words>
  <Application>Microsoft Office PowerPoint</Application>
  <PresentationFormat>Presentación en pantalla (4:3)</PresentationFormat>
  <Paragraphs>49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COMITÉ INTERINSTITUCIONAL DE RIESGOS (CIR)</vt:lpstr>
      <vt:lpstr>Presentación de PowerPoint</vt:lpstr>
      <vt:lpstr>Presentación de PowerPoint</vt:lpstr>
      <vt:lpstr>¿Donde estamos las cooperativas del CIR en Gestión Integral de Riesgos?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COMITÉ INTERINSTITUCIONAL DE RIESGOS (CIR)</dc:title>
  <dc:creator>Yessenia Chaves Vásquez</dc:creator>
  <cp:lastModifiedBy>TOSHIBA</cp:lastModifiedBy>
  <cp:revision>15</cp:revision>
  <dcterms:created xsi:type="dcterms:W3CDTF">2013-03-14T12:58:33Z</dcterms:created>
  <dcterms:modified xsi:type="dcterms:W3CDTF">2013-03-14T18:08:24Z</dcterms:modified>
</cp:coreProperties>
</file>